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EB7ED-75C1-4CBE-9EA6-DBF7DFF934AD}" v="1" dt="2020-11-29T08:45:15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9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순혁[ 학부재학 / 응용수리과학부 데이터계산과학전공 ]" userId="S::shyuk99@korea.edu::c4757067-3887-4497-9f3a-509aa6e31ccb" providerId="AD" clId="Web-{2E2EB7ED-75C1-4CBE-9EA6-DBF7DFF934AD}"/>
    <pc:docChg chg="modSld">
      <pc:chgData name="최순혁[ 학부재학 / 응용수리과학부 데이터계산과학전공 ]" userId="S::shyuk99@korea.edu::c4757067-3887-4497-9f3a-509aa6e31ccb" providerId="AD" clId="Web-{2E2EB7ED-75C1-4CBE-9EA6-DBF7DFF934AD}" dt="2020-11-29T08:45:15.177" v="0" actId="1076"/>
      <pc:docMkLst>
        <pc:docMk/>
      </pc:docMkLst>
      <pc:sldChg chg="modSp">
        <pc:chgData name="최순혁[ 학부재학 / 응용수리과학부 데이터계산과학전공 ]" userId="S::shyuk99@korea.edu::c4757067-3887-4497-9f3a-509aa6e31ccb" providerId="AD" clId="Web-{2E2EB7ED-75C1-4CBE-9EA6-DBF7DFF934AD}" dt="2020-11-29T08:45:15.177" v="0" actId="1076"/>
        <pc:sldMkLst>
          <pc:docMk/>
          <pc:sldMk cId="1311484314" sldId="268"/>
        </pc:sldMkLst>
        <pc:picChg chg="mod">
          <ac:chgData name="최순혁[ 학부재학 / 응용수리과학부 데이터계산과학전공 ]" userId="S::shyuk99@korea.edu::c4757067-3887-4497-9f3a-509aa6e31ccb" providerId="AD" clId="Web-{2E2EB7ED-75C1-4CBE-9EA6-DBF7DFF934AD}" dt="2020-11-29T08:45:15.177" v="0" actId="1076"/>
          <ac:picMkLst>
            <pc:docMk/>
            <pc:sldMk cId="1311484314" sldId="268"/>
            <ac:picMk id="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55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1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22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51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3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7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0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9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16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9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15080-B7E9-4B9E-9BE4-B02CD01A3744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14BB1-C96F-467A-A406-716B22927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0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ko-KR" sz="7200">
                <a:ea typeface="맑은 고딕"/>
              </a:rPr>
              <a:t>REMOVING BACKGROUND</a:t>
            </a:r>
            <a:endParaRPr lang="ko-KR" altLang="en-US" sz="7200"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ko-KR" altLang="en-US" sz="2800"/>
              <a:t>고려대학교 </a:t>
            </a:r>
            <a:r>
              <a:rPr lang="en-US" altLang="ko-KR" sz="2800"/>
              <a:t>2</a:t>
            </a:r>
            <a:r>
              <a:rPr lang="ko-KR" altLang="en-US" sz="2800"/>
              <a:t>학년 최순혁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864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2-3. Filtering and Recognition of Background Edge pixels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경계면을 기준으로 평균 밝기값이 달라진다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Background</a:t>
            </a:r>
            <a:r>
              <a:rPr lang="ko-KR" altLang="en-US"/>
              <a:t>의 밝기 값이 평균적으로 더 낮으므로 이를 이용하여 </a:t>
            </a:r>
            <a:r>
              <a:rPr lang="en-US" altLang="ko-KR"/>
              <a:t>2-2</a:t>
            </a:r>
            <a:r>
              <a:rPr lang="ko-KR" altLang="en-US"/>
              <a:t>에서 구한 픽셀들 중 이를 만족하는 점들을 추출한다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4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30257" y="3874180"/>
            <a:ext cx="3050876" cy="2784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R" sz="4000"/>
              <a:t>3. Removal of Background in CR Images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1">
              <a:lnSpc>
                <a:spcPct val="200000"/>
              </a:lnSpc>
              <a:defRPr/>
            </a:pPr>
            <a:r>
              <a:rPr lang="en-US" altLang="ko-KR"/>
              <a:t>1,2</a:t>
            </a:r>
            <a:r>
              <a:rPr lang="ko-KR" altLang="en-US"/>
              <a:t>단계를 </a:t>
            </a:r>
            <a:r>
              <a:rPr lang="en-US" altLang="ko-KR"/>
              <a:t>4</a:t>
            </a:r>
            <a:r>
              <a:rPr lang="ko-KR" altLang="en-US"/>
              <a:t>방향으로 적용한 뒤</a:t>
            </a:r>
            <a:r>
              <a:rPr lang="en-US" altLang="ko-KR"/>
              <a:t>, </a:t>
            </a:r>
            <a:r>
              <a:rPr lang="ko-KR" altLang="en-US"/>
              <a:t>각 방향 별로 점들을 선형 회귀한 후 </a:t>
            </a:r>
            <a:r>
              <a:rPr lang="en-US" altLang="ko-KR"/>
              <a:t>4</a:t>
            </a:r>
            <a:r>
              <a:rPr lang="ko-KR" altLang="en-US"/>
              <a:t>근을 찾아서 자른다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90964" y="3071512"/>
            <a:ext cx="4294278" cy="3962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altLang="ko-KR" sz="8000"/>
              <a:t>3. </a:t>
            </a:r>
            <a:r>
              <a:rPr lang="ko-KR" altLang="en-US" sz="8000"/>
              <a:t>결과</a:t>
            </a:r>
            <a:endParaRPr lang="en-US" altLang="ko-KR" sz="800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endParaRPr lang="ko-KR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9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0595"/>
            <a:ext cx="5390632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5" y="1963858"/>
            <a:ext cx="5241178" cy="47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ko-KR" altLang="en-US" sz="6600"/>
              <a:t>목차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altLang="ko-KR" sz="2400"/>
              <a:t>1. </a:t>
            </a:r>
            <a:r>
              <a:rPr lang="ko-KR" altLang="en-US" sz="2400"/>
              <a:t>문제 설명</a:t>
            </a:r>
            <a:endParaRPr lang="en-US" altLang="ko-KR" sz="2400"/>
          </a:p>
          <a:p>
            <a:r>
              <a:rPr lang="en-US" altLang="ko-KR" sz="2400"/>
              <a:t>2. </a:t>
            </a:r>
            <a:r>
              <a:rPr lang="ko-KR" altLang="en-US" sz="2400"/>
              <a:t>문제 해결 과정</a:t>
            </a:r>
            <a:endParaRPr lang="en-US" altLang="ko-KR" sz="2400"/>
          </a:p>
          <a:p>
            <a:r>
              <a:rPr lang="en-US" altLang="ko-KR" sz="2400"/>
              <a:t>3. </a:t>
            </a:r>
            <a:r>
              <a:rPr lang="ko-KR" altLang="en-US" sz="2400"/>
              <a:t>결과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62458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altLang="ko-KR" sz="8000"/>
              <a:t>1. </a:t>
            </a:r>
            <a:r>
              <a:rPr lang="ko-KR" altLang="en-US" sz="8000"/>
              <a:t>문제 설명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endParaRPr lang="ko-KR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0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BACKGROUND 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423713" y="985273"/>
            <a:ext cx="476828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905137"/>
            <a:ext cx="64181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/>
              <a:t>방사선 촬영으로 얻은 영상의 시준기</a:t>
            </a:r>
            <a:r>
              <a:rPr lang="en-US" altLang="ko-KR" sz="2800"/>
              <a:t>(collimator)</a:t>
            </a:r>
            <a:r>
              <a:rPr lang="ko-KR" altLang="en-US" sz="2800"/>
              <a:t>로 인한 노출되지 않은 영역을 뜻한다</a:t>
            </a:r>
            <a:r>
              <a:rPr lang="en-US" altLang="ko-KR" sz="2800"/>
              <a:t>.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9214" y="3227444"/>
            <a:ext cx="6499866" cy="3388968"/>
          </a:xfrm>
          <a:prstGeom prst="rect">
            <a:avLst/>
          </a:prstGeom>
        </p:spPr>
      </p:pic>
      <p:sp>
        <p:nvSpPr>
          <p:cNvPr id="6" name="화살표: 아래쪽 5"/>
          <p:cNvSpPr/>
          <p:nvPr/>
        </p:nvSpPr>
        <p:spPr>
          <a:xfrm>
            <a:off x="9481588" y="426876"/>
            <a:ext cx="481852" cy="974911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altLang="ko-KR" sz="8000"/>
              <a:t>2. </a:t>
            </a:r>
            <a:r>
              <a:rPr lang="ko-KR" altLang="en-US" sz="8000"/>
              <a:t>문제 해결 과정</a:t>
            </a:r>
            <a:endParaRPr lang="en-US" altLang="ko-KR" sz="800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endParaRPr lang="ko-KR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77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ight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32373" y="2927136"/>
            <a:ext cx="7727682" cy="2842728"/>
          </a:xfrm>
        </p:spPr>
        <p:txBody>
          <a:bodyPr vert="horz" lIns="91440" tIns="45720" rIns="91440" bIns="45720" anchor="ctr">
            <a:normAutofit lnSpcReduction="10000"/>
          </a:bodyPr>
          <a:lstStyle/>
          <a:p>
            <a:pPr marL="971550" lvl="1" indent="-514350">
              <a:buAutoNum type="arabicPeriod"/>
              <a:defRPr/>
            </a:pPr>
            <a:r>
              <a:rPr lang="en-US" altLang="ko-KR" sz="3200">
                <a:ea typeface="맑은 고딕"/>
              </a:rPr>
              <a:t>Recognition of Background in CR images</a:t>
            </a:r>
          </a:p>
          <a:p>
            <a:pPr marL="971550" lvl="1" indent="-514350">
              <a:buAutoNum type="arabicPeriod"/>
              <a:defRPr/>
            </a:pPr>
            <a:r>
              <a:rPr lang="en-US" altLang="ko-KR" sz="3200">
                <a:ea typeface="맑은 고딕"/>
              </a:rPr>
              <a:t>Filtering and Recognition of Background Edge pixels</a:t>
            </a:r>
          </a:p>
          <a:p>
            <a:pPr marL="971550" lvl="1" indent="-514350">
              <a:buAutoNum type="arabicPeriod"/>
              <a:defRPr/>
            </a:pPr>
            <a:r>
              <a:rPr lang="en-US" altLang="ko-KR" sz="3200">
                <a:ea typeface="맑은 고딕"/>
              </a:rPr>
              <a:t>Removal of Background in CR Images</a:t>
            </a:r>
          </a:p>
          <a:p>
            <a:pPr marL="457200" indent="-457200">
              <a:buAutoNum type="arabicPeriod"/>
              <a:defRPr/>
            </a:pPr>
            <a:endParaRPr lang="ko-KR" altLang="en-US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endParaRPr lang="ko-KR" alt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2479675" y="998008"/>
            <a:ext cx="6434666" cy="80031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ko-KR" sz="4700"/>
              <a:t>Steps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R" sz="4000"/>
              <a:t>1. Recognition of Background in CR images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방사선 영상의 </a:t>
            </a:r>
            <a:r>
              <a:rPr lang="en-US" altLang="ko-KR"/>
              <a:t>GRADIENT</a:t>
            </a:r>
            <a:r>
              <a:rPr lang="ko-KR" altLang="en-US"/>
              <a:t>를 구한다</a:t>
            </a:r>
            <a:r>
              <a:rPr lang="en-US" altLang="ko-KR"/>
              <a:t>. (</a:t>
            </a:r>
            <a:r>
              <a:rPr lang="ko-KR" altLang="en-US"/>
              <a:t>여기서 </a:t>
            </a:r>
            <a:r>
              <a:rPr lang="en-US" altLang="ko-KR"/>
              <a:t>I</a:t>
            </a:r>
            <a:r>
              <a:rPr lang="ko-KR" altLang="en-US"/>
              <a:t>는 각 픽셀의 밝기값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영상의 배경을 인식하기 위해 영상의 경계선을 찾는다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임계값보다 큰 </a:t>
            </a:r>
            <a:r>
              <a:rPr lang="en-US" altLang="ko-KR"/>
              <a:t>GRADIENT</a:t>
            </a:r>
            <a:r>
              <a:rPr lang="ko-KR" altLang="en-US"/>
              <a:t>값을 갖고 영상의 가장자리에 가장 가까운 픽셀들을 찾는다</a:t>
            </a:r>
            <a:r>
              <a:rPr lang="en-US" altLang="ko-KR"/>
              <a:t>. 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2909" y="2908517"/>
            <a:ext cx="4695825" cy="1009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2-1. Filtering and Recognition of Background Edge 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 noResize="1"/>
              </p:cNvSpPr>
              <p:nvPr>
                <p:ph idx="1"/>
              </p:nvPr>
            </p:nvSpPr>
            <p:spPr>
              <a:xfrm>
                <a:off x="838200" y="1798410"/>
                <a:ext cx="10515600" cy="4351338"/>
              </a:xfrm>
            </p:spPr>
            <p:txBody>
              <a:bodyPr/>
              <a:lstStyle/>
              <a:p>
                <a:pPr/>
                <a14:m>
                  <m:oMath xmlns:m="http://schemas.openxmlformats.org/officeDocument/2006/math">
                    <m:r>
                      <a:rPr lang="ko-KR" altLang="en-US" dirty="0">
                        <a:latin typeface="Cambria Math" panose="02040503050406030204" pitchFamily="18" charset="0"/>
                      </a:rPr>
                      <m:t>영상의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배경의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 err="1">
                        <a:latin typeface="Cambria Math" panose="02040503050406030204" pitchFamily="18" charset="0"/>
                      </a:rPr>
                      <m:t>밝기값은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영상의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가장자리로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갈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수록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커진다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/>
              </a:p>
              <a:p>
                <a:pPr/>
                <a14:m>
                  <m:oMath xmlns:m="http://schemas.openxmlformats.org/officeDocument/2006/math">
                    <m:r>
                      <a:rPr lang="ko-KR" altLang="en-US" dirty="0">
                        <a:latin typeface="Cambria Math" panose="02040503050406030204" pitchFamily="18" charset="0"/>
                      </a:rPr>
                      <m:t>다음의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기준으로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배경을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찾아서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 err="1">
                        <a:latin typeface="Cambria Math" panose="02040503050406030204" pitchFamily="18" charset="0"/>
                      </a:rPr>
                      <m:t>점들에서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제외한다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/>
              </a:p>
              <a:p>
                <a:pPr/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                     ( 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픽셀의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 err="1">
                        <a:latin typeface="Cambria Math" panose="02040503050406030204" pitchFamily="18" charset="0"/>
                      </a:rPr>
                      <m:t>밝기값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dirty="0" err="1">
                        <a:latin typeface="Cambria Math" panose="02040503050406030204" pitchFamily="18" charset="0"/>
                      </a:rPr>
                      <m:t>임계값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는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3" name=""/>
              <p:cNvSpPr txBox="1"/>
              <p:nvPr/>
            </p:nvSpPr>
            <p:spPr>
              <a:xfrm>
                <a:off x="838200" y="1798410"/>
                <a:ext cx="10515600" cy="435133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9838" y="3854596"/>
            <a:ext cx="2345871" cy="1142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a14="http://schemas.microsoft.com/office/drawing/2010/main"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2-2. Filtering and Recognition of Background Edge pixels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영상의 경계선의 픽셀들의 </a:t>
            </a:r>
            <a:r>
              <a:rPr lang="en-US" altLang="ko-KR"/>
              <a:t>Gradient</a:t>
            </a:r>
            <a:r>
              <a:rPr lang="ko-KR" altLang="en-US"/>
              <a:t>의 각도는 거의 비슷하다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r>
              <a:rPr lang="ko-KR" altLang="en-US"/>
              <a:t>  이를 이용하여 </a:t>
            </a:r>
            <a:r>
              <a:rPr lang="en-US" altLang="ko-KR"/>
              <a:t>2-2</a:t>
            </a:r>
            <a:r>
              <a:rPr lang="ko-KR" altLang="en-US"/>
              <a:t>에서 각도가 비슷한 픽셀들만 추출한다</a:t>
            </a:r>
            <a:r>
              <a:rPr lang="en-US" altLang="ko-KR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8068" y="3429000"/>
            <a:ext cx="3778432" cy="345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dd008b-454c-456f-adcc-5b22bb5e8918">
      <Terms xmlns="http://schemas.microsoft.com/office/infopath/2007/PartnerControls"/>
    </lcf76f155ced4ddcb4097134ff3c332f>
    <TaxCatchAll xmlns="37b76ed3-6f9c-4e34-b55c-4102c2ee441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7E56B43FB354F4A8BFF6B54E1F073D4" ma:contentTypeVersion="12" ma:contentTypeDescription="새 문서를 만듭니다." ma:contentTypeScope="" ma:versionID="7be5bd473768abce7a284b01701fe35b">
  <xsd:schema xmlns:xsd="http://www.w3.org/2001/XMLSchema" xmlns:xs="http://www.w3.org/2001/XMLSchema" xmlns:p="http://schemas.microsoft.com/office/2006/metadata/properties" xmlns:ns2="e2dd008b-454c-456f-adcc-5b22bb5e8918" xmlns:ns3="37b76ed3-6f9c-4e34-b55c-4102c2ee441d" targetNamespace="http://schemas.microsoft.com/office/2006/metadata/properties" ma:root="true" ma:fieldsID="57bf5a94687995add2ec61e07aa15fc8" ns2:_="" ns3:_="">
    <xsd:import namespace="e2dd008b-454c-456f-adcc-5b22bb5e8918"/>
    <xsd:import namespace="37b76ed3-6f9c-4e34-b55c-4102c2ee44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dd008b-454c-456f-adcc-5b22bb5e8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fb5c2ba7-d133-44a1-9ecb-e1c311850f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76ed3-6f9c-4e34-b55c-4102c2ee441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16be56a-c811-4083-8e06-b8343dfda19f}" ma:internalName="TaxCatchAll" ma:showField="CatchAllData" ma:web="37b76ed3-6f9c-4e34-b55c-4102c2ee44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141C4F-C02A-4E6C-BDD3-7947BAACE3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E8A0EF-1ED1-45BD-943F-25EE167365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DB8B25-129F-4C71-9FF4-74C0E9826F5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와이드스크린</PresentationFormat>
  <Paragraphs>28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REMOVING BACKGROUND</vt:lpstr>
      <vt:lpstr>목차</vt:lpstr>
      <vt:lpstr>1. 문제 설명</vt:lpstr>
      <vt:lpstr>BACKGROUND 란?</vt:lpstr>
      <vt:lpstr>2. 문제 해결 과정</vt:lpstr>
      <vt:lpstr>PowerPoint 프레젠테이션</vt:lpstr>
      <vt:lpstr>1. Recognition of Background in CR images </vt:lpstr>
      <vt:lpstr>2-1. Filtering and Recognition of Background Edge pixels</vt:lpstr>
      <vt:lpstr>2-2. Filtering and Recognition of Background Edge pixels </vt:lpstr>
      <vt:lpstr>2-3. Filtering and Recognition of Background Edge pixels </vt:lpstr>
      <vt:lpstr>3. Removal of Background in CR Images</vt:lpstr>
      <vt:lpstr>3. 결과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REMOVE COLLIMATOR</dc:title>
  <dc:creator>user</dc:creator>
  <cp:lastModifiedBy>user</cp:lastModifiedBy>
  <cp:revision>53</cp:revision>
  <dcterms:created xsi:type="dcterms:W3CDTF">2020-11-16T09:21:06Z</dcterms:created>
  <dcterms:modified xsi:type="dcterms:W3CDTF">2020-11-29T08:45:15Z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0x010100F7E56B43FB354F4A8BFF6B54E1F073D4</vt:lpwstr>
  </property>
  <property fmtid="{D5CDD505-2E9C-101B-9397-08002B2CF9AE}" pid="3" name="MediaServiceImageTags">
    <vt:lpwstr/>
  </property>
</Properties>
</file>